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media/image17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4" r:id="rId2"/>
    <p:sldId id="257" r:id="rId3"/>
    <p:sldId id="258" r:id="rId4"/>
    <p:sldId id="269" r:id="rId5"/>
    <p:sldId id="267" r:id="rId6"/>
    <p:sldId id="266" r:id="rId7"/>
    <p:sldId id="265" r:id="rId8"/>
    <p:sldId id="268" r:id="rId9"/>
    <p:sldId id="259" r:id="rId10"/>
    <p:sldId id="260" r:id="rId11"/>
  </p:sldIdLst>
  <p:sldSz cx="18300700" cy="10299700"/>
  <p:notesSz cx="18300700" cy="102997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Destaqu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802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6997"/>
                </a:moveTo>
                <a:lnTo>
                  <a:pt x="18287999" y="10286997"/>
                </a:lnTo>
                <a:lnTo>
                  <a:pt x="18287999" y="0"/>
                </a:lnTo>
                <a:lnTo>
                  <a:pt x="0" y="0"/>
                </a:lnTo>
                <a:lnTo>
                  <a:pt x="0" y="10286997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5855061" y="5907506"/>
            <a:ext cx="2433320" cy="3476625"/>
          </a:xfrm>
          <a:custGeom>
            <a:avLst/>
            <a:gdLst/>
            <a:ahLst/>
            <a:cxnLst/>
            <a:rect l="l" t="t" r="r" b="b"/>
            <a:pathLst>
              <a:path w="2433319" h="3476625">
                <a:moveTo>
                  <a:pt x="1738249" y="0"/>
                </a:moveTo>
                <a:lnTo>
                  <a:pt x="0" y="1738312"/>
                </a:lnTo>
                <a:lnTo>
                  <a:pt x="1738249" y="3476621"/>
                </a:lnTo>
                <a:lnTo>
                  <a:pt x="2433001" y="2781896"/>
                </a:lnTo>
                <a:lnTo>
                  <a:pt x="2433001" y="694726"/>
                </a:lnTo>
                <a:lnTo>
                  <a:pt x="1738249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716815" y="8595246"/>
            <a:ext cx="2892425" cy="1692275"/>
          </a:xfrm>
          <a:custGeom>
            <a:avLst/>
            <a:gdLst/>
            <a:ahLst/>
            <a:cxnLst/>
            <a:rect l="l" t="t" r="r" b="b"/>
            <a:pathLst>
              <a:path w="2892425" h="1692275">
                <a:moveTo>
                  <a:pt x="1691749" y="0"/>
                </a:moveTo>
                <a:lnTo>
                  <a:pt x="0" y="1691752"/>
                </a:lnTo>
                <a:lnTo>
                  <a:pt x="2401118" y="1691752"/>
                </a:lnTo>
                <a:lnTo>
                  <a:pt x="2892304" y="1200564"/>
                </a:lnTo>
                <a:lnTo>
                  <a:pt x="1691749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132495" y="8057502"/>
            <a:ext cx="2371725" cy="2230120"/>
          </a:xfrm>
          <a:custGeom>
            <a:avLst/>
            <a:gdLst/>
            <a:ahLst/>
            <a:cxnLst/>
            <a:rect l="l" t="t" r="r" b="b"/>
            <a:pathLst>
              <a:path w="2371725" h="2230120">
                <a:moveTo>
                  <a:pt x="1738312" y="0"/>
                </a:moveTo>
                <a:lnTo>
                  <a:pt x="0" y="1740808"/>
                </a:lnTo>
                <a:lnTo>
                  <a:pt x="490630" y="2229495"/>
                </a:lnTo>
                <a:lnTo>
                  <a:pt x="774412" y="2229495"/>
                </a:lnTo>
                <a:lnTo>
                  <a:pt x="2371115" y="632790"/>
                </a:lnTo>
                <a:lnTo>
                  <a:pt x="1738312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1900028" y="6899998"/>
            <a:ext cx="5772150" cy="3387090"/>
          </a:xfrm>
          <a:custGeom>
            <a:avLst/>
            <a:gdLst/>
            <a:ahLst/>
            <a:cxnLst/>
            <a:rect l="l" t="t" r="r" b="b"/>
            <a:pathLst>
              <a:path w="5772150" h="3387090">
                <a:moveTo>
                  <a:pt x="2887343" y="0"/>
                </a:moveTo>
                <a:lnTo>
                  <a:pt x="0" y="2886046"/>
                </a:lnTo>
                <a:lnTo>
                  <a:pt x="501123" y="3386999"/>
                </a:lnTo>
                <a:lnTo>
                  <a:pt x="5271443" y="3386999"/>
                </a:lnTo>
                <a:lnTo>
                  <a:pt x="5772121" y="2886100"/>
                </a:lnTo>
                <a:lnTo>
                  <a:pt x="2887343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0"/>
            <a:ext cx="2344420" cy="2506345"/>
          </a:xfrm>
          <a:custGeom>
            <a:avLst/>
            <a:gdLst/>
            <a:ahLst/>
            <a:cxnLst/>
            <a:rect l="l" t="t" r="r" b="b"/>
            <a:pathLst>
              <a:path w="2344420" h="2506345">
                <a:moveTo>
                  <a:pt x="1909361" y="0"/>
                </a:moveTo>
                <a:lnTo>
                  <a:pt x="0" y="0"/>
                </a:lnTo>
                <a:lnTo>
                  <a:pt x="0" y="2234838"/>
                </a:lnTo>
                <a:lnTo>
                  <a:pt x="271011" y="2506014"/>
                </a:lnTo>
                <a:lnTo>
                  <a:pt x="2343949" y="434326"/>
                </a:lnTo>
                <a:lnTo>
                  <a:pt x="1909361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CA9E10-CF9E-2602-5816-166902F496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7588" y="2499660"/>
            <a:ext cx="13725525" cy="2771784"/>
          </a:xfrm>
        </p:spPr>
        <p:txBody>
          <a:bodyPr anchor="b"/>
          <a:lstStyle>
            <a:lvl1pPr algn="ctr">
              <a:defRPr sz="9006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BB11159-5897-14E1-FFFE-7566B7A9D0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7588" y="5409728"/>
            <a:ext cx="13725525" cy="554319"/>
          </a:xfrm>
        </p:spPr>
        <p:txBody>
          <a:bodyPr/>
          <a:lstStyle>
            <a:lvl1pPr marL="0" indent="0" algn="ctr">
              <a:buNone/>
              <a:defRPr sz="3602"/>
            </a:lvl1pPr>
            <a:lvl2pPr marL="686257" indent="0" algn="ctr">
              <a:buNone/>
              <a:defRPr sz="3002"/>
            </a:lvl2pPr>
            <a:lvl3pPr marL="1372514" indent="0" algn="ctr">
              <a:buNone/>
              <a:defRPr sz="2702"/>
            </a:lvl3pPr>
            <a:lvl4pPr marL="2058772" indent="0" algn="ctr">
              <a:buNone/>
              <a:defRPr sz="2402"/>
            </a:lvl4pPr>
            <a:lvl5pPr marL="2745029" indent="0" algn="ctr">
              <a:buNone/>
              <a:defRPr sz="2402"/>
            </a:lvl5pPr>
            <a:lvl6pPr marL="3431286" indent="0" algn="ctr">
              <a:buNone/>
              <a:defRPr sz="2402"/>
            </a:lvl6pPr>
            <a:lvl7pPr marL="4117543" indent="0" algn="ctr">
              <a:buNone/>
              <a:defRPr sz="2402"/>
            </a:lvl7pPr>
            <a:lvl8pPr marL="4803800" indent="0" algn="ctr">
              <a:buNone/>
              <a:defRPr sz="2402"/>
            </a:lvl8pPr>
            <a:lvl9pPr marL="5490058" indent="0" algn="ctr">
              <a:buNone/>
              <a:defRPr sz="2402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7F20B47-B879-E24B-D946-6B0FDE82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5035" y="9578721"/>
            <a:ext cx="4209161" cy="276999"/>
          </a:xfrm>
        </p:spPr>
        <p:txBody>
          <a:bodyPr/>
          <a:lstStyle/>
          <a:p>
            <a:fld id="{E25772B1-D234-43C5-BAEB-B353B42728AA}" type="datetimeFigureOut">
              <a:rPr lang="pt-PT" smtClean="0"/>
              <a:t>27/02/2024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A3B8BCE-DAD2-7B4E-1CB1-94CEA1CDD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22238" y="9578721"/>
            <a:ext cx="5856224" cy="276999"/>
          </a:xfr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B9F1CA8-A17D-56E6-AF74-761BA8A3B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176505" y="9578721"/>
            <a:ext cx="4209161" cy="276999"/>
          </a:xfrm>
        </p:spPr>
        <p:txBody>
          <a:bodyPr/>
          <a:lstStyle/>
          <a:p>
            <a:fld id="{7ADB24C3-EB39-419B-9177-421D12F3383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61888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6997"/>
                </a:moveTo>
                <a:lnTo>
                  <a:pt x="18287999" y="10286997"/>
                </a:lnTo>
                <a:lnTo>
                  <a:pt x="18287999" y="0"/>
                </a:lnTo>
                <a:lnTo>
                  <a:pt x="0" y="0"/>
                </a:lnTo>
                <a:lnTo>
                  <a:pt x="0" y="10286997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5698" y="1715072"/>
            <a:ext cx="17529302" cy="12617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10520" y="3865435"/>
            <a:ext cx="10079659" cy="37820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m Equipamento de exercício, Ginásio, desporto, interior&#10;&#10;Descrição gerada automaticamente">
            <a:extLst>
              <a:ext uri="{FF2B5EF4-FFF2-40B4-BE49-F238E27FC236}">
                <a16:creationId xmlns:a16="http://schemas.microsoft.com/office/drawing/2014/main" id="{A8B6B9A2-7752-724E-5876-A72A2A0B9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"/>
            <a:ext cx="18300700" cy="10294144"/>
          </a:xfrm>
          <a:prstGeom prst="rect">
            <a:avLst/>
          </a:prstGeom>
        </p:spPr>
      </p:pic>
      <p:pic>
        <p:nvPicPr>
          <p:cNvPr id="8" name="Imagem 7" descr="Uma imagem com texto, Gráficos, design gráfico, Tipo de letra&#10;&#10;Descrição gerada automaticamente">
            <a:extLst>
              <a:ext uri="{FF2B5EF4-FFF2-40B4-BE49-F238E27FC236}">
                <a16:creationId xmlns:a16="http://schemas.microsoft.com/office/drawing/2014/main" id="{F98BB1BC-CD95-D270-30A7-FD2C436F3D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0" t="21885" r="25684" b="28267"/>
          <a:stretch/>
        </p:blipFill>
        <p:spPr>
          <a:xfrm>
            <a:off x="7702550" y="3702050"/>
            <a:ext cx="2971800" cy="3124200"/>
          </a:xfrm>
          <a:prstGeom prst="rect">
            <a:avLst/>
          </a:prstGeom>
        </p:spPr>
      </p:pic>
      <p:pic>
        <p:nvPicPr>
          <p:cNvPr id="14" name="Imagem 13" descr="Uma imagem com Gráficos, Tipo de letra, logótipo, símbolo&#10;&#10;Descrição gerada automaticamente">
            <a:extLst>
              <a:ext uri="{FF2B5EF4-FFF2-40B4-BE49-F238E27FC236}">
                <a16:creationId xmlns:a16="http://schemas.microsoft.com/office/drawing/2014/main" id="{9C1BF678-EFA7-CD26-CDF6-A361F971AC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950" y="7893050"/>
            <a:ext cx="3352800" cy="1279495"/>
          </a:xfrm>
          <a:prstGeom prst="rect">
            <a:avLst/>
          </a:prstGeom>
        </p:spPr>
      </p:pic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8BC79AE4-2E68-1776-2773-90E34055AEF1}"/>
              </a:ext>
            </a:extLst>
          </p:cNvPr>
          <p:cNvSpPr/>
          <p:nvPr/>
        </p:nvSpPr>
        <p:spPr>
          <a:xfrm>
            <a:off x="4883150" y="1263650"/>
            <a:ext cx="8534400" cy="190500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ESTUDO DE MERCADO</a:t>
            </a:r>
          </a:p>
          <a:p>
            <a:pPr algn="ctr"/>
            <a:r>
              <a:rPr lang="pt-PT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GINÁSIOS EM PORTUGAL</a:t>
            </a:r>
            <a:endParaRPr lang="pt-PT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204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0953" y="0"/>
            <a:ext cx="18277060" cy="10286997"/>
            <a:chOff x="5288" y="0"/>
            <a:chExt cx="18277060" cy="10286997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8" y="5789"/>
              <a:ext cx="18277060" cy="1028120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6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76" y="0"/>
                  </a:moveTo>
                  <a:lnTo>
                    <a:pt x="0" y="3222967"/>
                  </a:lnTo>
                  <a:lnTo>
                    <a:pt x="3224276" y="6448425"/>
                  </a:lnTo>
                  <a:lnTo>
                    <a:pt x="6448425" y="3222967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59243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5995397" y="0"/>
                  </a:moveTo>
                  <a:lnTo>
                    <a:pt x="453028" y="0"/>
                  </a:lnTo>
                  <a:lnTo>
                    <a:pt x="0" y="453020"/>
                  </a:lnTo>
                  <a:lnTo>
                    <a:pt x="3224212" y="3677233"/>
                  </a:lnTo>
                  <a:lnTo>
                    <a:pt x="6448424" y="453019"/>
                  </a:lnTo>
                  <a:lnTo>
                    <a:pt x="599539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447613" y="2895"/>
              <a:ext cx="983473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5" y="0"/>
                  </a:moveTo>
                  <a:lnTo>
                    <a:pt x="0" y="0"/>
                  </a:lnTo>
                  <a:lnTo>
                    <a:pt x="0" y="10277475"/>
                  </a:lnTo>
                  <a:lnTo>
                    <a:pt x="7077075" y="10277475"/>
                  </a:lnTo>
                  <a:lnTo>
                    <a:pt x="7077075" y="0"/>
                  </a:lnTo>
                  <a:close/>
                </a:path>
              </a:pathLst>
            </a:custGeom>
            <a:solidFill>
              <a:srgbClr val="2829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493450" y="3518607"/>
            <a:ext cx="9710578" cy="602985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065" marR="5080">
              <a:lnSpc>
                <a:spcPct val="99800"/>
              </a:lnSpc>
              <a:spcBef>
                <a:spcPts val="140"/>
              </a:spcBef>
            </a:pPr>
            <a:r>
              <a:rPr lang="pt-PT" sz="3200" spc="-45" dirty="0">
                <a:solidFill>
                  <a:schemeClr val="bg1"/>
                </a:solidFill>
                <a:cs typeface="Lucida Sans Unicode"/>
              </a:rPr>
              <a:t>Q</a:t>
            </a:r>
            <a:r>
              <a:rPr lang="pt-PT" sz="3200" spc="-40" dirty="0">
                <a:solidFill>
                  <a:schemeClr val="bg1"/>
                </a:solidFill>
                <a:cs typeface="Lucida Sans Unicode"/>
              </a:rPr>
              <a:t>uestões </a:t>
            </a:r>
            <a:r>
              <a:rPr lang="pt-PT" sz="3200" spc="-35" dirty="0">
                <a:solidFill>
                  <a:schemeClr val="bg1"/>
                </a:solidFill>
                <a:cs typeface="Lucida Sans Unicode"/>
              </a:rPr>
              <a:t>fundamentais </a:t>
            </a:r>
            <a:r>
              <a:rPr lang="pt-PT" sz="3200" spc="-10" dirty="0">
                <a:solidFill>
                  <a:schemeClr val="bg1"/>
                </a:solidFill>
                <a:cs typeface="Lucida Sans Unicode"/>
              </a:rPr>
              <a:t>na </a:t>
            </a:r>
            <a:r>
              <a:rPr lang="pt-PT" sz="3200" spc="-25" dirty="0">
                <a:solidFill>
                  <a:schemeClr val="bg1"/>
                </a:solidFill>
                <a:cs typeface="Lucida Sans Unicode"/>
              </a:rPr>
              <a:t>orientação de </a:t>
            </a:r>
            <a:r>
              <a:rPr lang="pt-PT" sz="3200" spc="-55" dirty="0">
                <a:solidFill>
                  <a:schemeClr val="bg1"/>
                </a:solidFill>
                <a:cs typeface="Lucida Sans Unicode"/>
              </a:rPr>
              <a:t>estratégias</a:t>
            </a:r>
            <a:r>
              <a:rPr lang="pt-PT" sz="3200" spc="-160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95" dirty="0">
                <a:solidFill>
                  <a:schemeClr val="bg1"/>
                </a:solidFill>
                <a:cs typeface="Lucida Sans Unicode"/>
              </a:rPr>
              <a:t>eﬁcazes:</a:t>
            </a:r>
            <a:endParaRPr lang="pt-PT" sz="3200" dirty="0">
              <a:solidFill>
                <a:schemeClr val="bg1"/>
              </a:solidFill>
              <a:cs typeface="Lucida Sans Unicode"/>
            </a:endParaRPr>
          </a:p>
          <a:p>
            <a:pPr marL="12065" marR="5080">
              <a:lnSpc>
                <a:spcPct val="99800"/>
              </a:lnSpc>
              <a:spcBef>
                <a:spcPts val="140"/>
              </a:spcBef>
            </a:pPr>
            <a:endParaRPr lang="pt-PT" sz="3200" i="0" dirty="0">
              <a:solidFill>
                <a:schemeClr val="bg1"/>
              </a:solidFill>
              <a:effectLst/>
              <a:cs typeface="Lucida Sans Unicode" panose="020B0602030504020204" pitchFamily="34" charset="0"/>
            </a:endParaRPr>
          </a:p>
          <a:p>
            <a:pPr marL="354965" marR="5080" indent="-342900">
              <a:lnSpc>
                <a:spcPct val="99800"/>
              </a:lnSpc>
              <a:spcBef>
                <a:spcPts val="140"/>
              </a:spcBef>
              <a:buFont typeface="Wingdings" panose="05000000000000000000" pitchFamily="2" charset="2"/>
              <a:buChar char="§"/>
            </a:pPr>
            <a:r>
              <a:rPr lang="pt-PT" sz="3200" i="0" dirty="0">
                <a:solidFill>
                  <a:schemeClr val="bg1"/>
                </a:solidFill>
                <a:effectLst/>
                <a:cs typeface="Lucida Sans Unicode" panose="020B0602030504020204" pitchFamily="34" charset="0"/>
              </a:rPr>
              <a:t>Qual a dimensão do mercado de ginásios em Portugal?</a:t>
            </a:r>
          </a:p>
          <a:p>
            <a:pPr marL="354965" marR="5080" indent="-342900">
              <a:lnSpc>
                <a:spcPct val="99800"/>
              </a:lnSpc>
              <a:spcBef>
                <a:spcPts val="140"/>
              </a:spcBef>
              <a:buFont typeface="Wingdings" panose="05000000000000000000" pitchFamily="2" charset="2"/>
              <a:buChar char="§"/>
            </a:pPr>
            <a:endParaRPr lang="pt-PT" sz="3200" i="0" dirty="0">
              <a:solidFill>
                <a:schemeClr val="bg1"/>
              </a:solidFill>
              <a:effectLst/>
              <a:cs typeface="Lucida Sans Unicode" panose="020B0602030504020204" pitchFamily="34" charset="0"/>
            </a:endParaRPr>
          </a:p>
          <a:p>
            <a:pPr marL="354965" marR="5080" indent="-342900">
              <a:lnSpc>
                <a:spcPct val="99800"/>
              </a:lnSpc>
              <a:spcBef>
                <a:spcPts val="140"/>
              </a:spcBef>
              <a:buFont typeface="Wingdings" panose="05000000000000000000" pitchFamily="2" charset="2"/>
              <a:buChar char="§"/>
            </a:pPr>
            <a:r>
              <a:rPr lang="pt-PT" sz="3200" spc="-60" dirty="0">
                <a:solidFill>
                  <a:schemeClr val="bg1"/>
                </a:solidFill>
                <a:cs typeface="Lucida Sans Unicode"/>
              </a:rPr>
              <a:t>De que forma estão a evoluir as</a:t>
            </a:r>
            <a:r>
              <a:rPr lang="pt-PT" sz="3200" spc="-40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35" dirty="0">
                <a:solidFill>
                  <a:schemeClr val="bg1"/>
                </a:solidFill>
                <a:cs typeface="Lucida Sans Unicode"/>
              </a:rPr>
              <a:t>preferências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55" dirty="0">
                <a:solidFill>
                  <a:schemeClr val="bg1"/>
                </a:solidFill>
                <a:cs typeface="Lucida Sans Unicode"/>
              </a:rPr>
              <a:t>dos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60" dirty="0">
                <a:solidFill>
                  <a:schemeClr val="bg1"/>
                </a:solidFill>
                <a:cs typeface="Lucida Sans Unicode"/>
              </a:rPr>
              <a:t>clientes</a:t>
            </a:r>
            <a:r>
              <a:rPr lang="pt-PT" sz="3200" spc="-40" dirty="0">
                <a:solidFill>
                  <a:schemeClr val="bg1"/>
                </a:solidFill>
                <a:cs typeface="Lucida Sans Unicode"/>
              </a:rPr>
              <a:t>? </a:t>
            </a:r>
          </a:p>
          <a:p>
            <a:pPr marL="354965" marR="5080" indent="-342900">
              <a:lnSpc>
                <a:spcPct val="99800"/>
              </a:lnSpc>
              <a:spcBef>
                <a:spcPts val="140"/>
              </a:spcBef>
              <a:buFont typeface="Wingdings" panose="05000000000000000000" pitchFamily="2" charset="2"/>
              <a:buChar char="§"/>
            </a:pPr>
            <a:endParaRPr lang="pt-PT" sz="3200" spc="-40" dirty="0">
              <a:solidFill>
                <a:schemeClr val="bg1"/>
              </a:solidFill>
              <a:cs typeface="Lucida Sans Unicode"/>
            </a:endParaRPr>
          </a:p>
          <a:p>
            <a:pPr marL="354965" marR="5080" indent="-342900">
              <a:lnSpc>
                <a:spcPct val="99800"/>
              </a:lnSpc>
              <a:spcBef>
                <a:spcPts val="140"/>
              </a:spcBef>
              <a:buFont typeface="Wingdings" panose="05000000000000000000" pitchFamily="2" charset="2"/>
              <a:buChar char="§"/>
            </a:pPr>
            <a:r>
              <a:rPr lang="pt-PT" sz="3200" spc="-40" dirty="0">
                <a:solidFill>
                  <a:schemeClr val="bg1"/>
                </a:solidFill>
                <a:cs typeface="Lucida Sans Unicode"/>
              </a:rPr>
              <a:t>Quais os distritos em que é visível maior interesse e procura?</a:t>
            </a:r>
          </a:p>
          <a:p>
            <a:pPr marL="354965" marR="5080" indent="-342900">
              <a:lnSpc>
                <a:spcPct val="99800"/>
              </a:lnSpc>
              <a:spcBef>
                <a:spcPts val="140"/>
              </a:spcBef>
              <a:buFont typeface="Wingdings" panose="05000000000000000000" pitchFamily="2" charset="2"/>
              <a:buChar char="§"/>
            </a:pPr>
            <a:endParaRPr lang="pt-PT" sz="3200" spc="-40" dirty="0">
              <a:solidFill>
                <a:schemeClr val="bg1"/>
              </a:solidFill>
              <a:cs typeface="Lucida Sans Unicode"/>
            </a:endParaRPr>
          </a:p>
          <a:p>
            <a:pPr marL="354965" marR="5080" indent="-342900">
              <a:lnSpc>
                <a:spcPct val="99800"/>
              </a:lnSpc>
              <a:spcBef>
                <a:spcPts val="140"/>
              </a:spcBef>
              <a:buFont typeface="Wingdings" panose="05000000000000000000" pitchFamily="2" charset="2"/>
              <a:buChar char="§"/>
            </a:pPr>
            <a:r>
              <a:rPr lang="pt-PT" sz="3200" spc="-40" dirty="0">
                <a:solidFill>
                  <a:schemeClr val="bg1"/>
                </a:solidFill>
                <a:cs typeface="Lucida Sans Unicode"/>
              </a:rPr>
              <a:t>Quais os ginásios com avaliações menores e maiores do que a média?</a:t>
            </a:r>
          </a:p>
        </p:txBody>
      </p:sp>
      <p:sp>
        <p:nvSpPr>
          <p:cNvPr id="15" name="object 15"/>
          <p:cNvSpPr/>
          <p:nvPr/>
        </p:nvSpPr>
        <p:spPr>
          <a:xfrm>
            <a:off x="13908659" y="3164992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0FB87EA8-B3B5-5ACB-D3E2-B92F4A585D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79838" y="1659124"/>
            <a:ext cx="6266933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spcBef>
                <a:spcPts val="100"/>
              </a:spcBef>
            </a:pPr>
            <a:r>
              <a:rPr lang="pt-PT" sz="6000" spc="225" dirty="0">
                <a:latin typeface="+mj-lt"/>
              </a:rPr>
              <a:t>Perguntas-chave a considerar</a:t>
            </a:r>
            <a:endParaRPr sz="6000" spc="225" dirty="0">
              <a:latin typeface="+mj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504" y="0"/>
            <a:ext cx="7620634" cy="5420995"/>
            <a:chOff x="10667504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2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294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07"/>
                  </a:lnTo>
                  <a:lnTo>
                    <a:pt x="2938869" y="3168294"/>
                  </a:lnTo>
                  <a:close/>
                </a:path>
                <a:path w="7082790" h="5093970">
                  <a:moveTo>
                    <a:pt x="7082701" y="558749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12" y="1869198"/>
                  </a:lnTo>
                  <a:lnTo>
                    <a:pt x="5168989" y="5093411"/>
                  </a:lnTo>
                  <a:lnTo>
                    <a:pt x="7082701" y="3179661"/>
                  </a:lnTo>
                  <a:lnTo>
                    <a:pt x="7082701" y="558749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504" y="1429994"/>
              <a:ext cx="2371090" cy="2371725"/>
            </a:xfrm>
            <a:custGeom>
              <a:avLst/>
              <a:gdLst/>
              <a:ahLst/>
              <a:cxnLst/>
              <a:rect l="l" t="t" r="r" b="b"/>
              <a:pathLst>
                <a:path w="2371090" h="2371725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15"/>
                  </a:lnTo>
                  <a:lnTo>
                    <a:pt x="2371077" y="630301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19" y="3474669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752992" y="0"/>
                  </a:moveTo>
                  <a:lnTo>
                    <a:pt x="0" y="1751456"/>
                  </a:lnTo>
                  <a:lnTo>
                    <a:pt x="194691" y="1946186"/>
                  </a:lnTo>
                  <a:lnTo>
                    <a:pt x="1752992" y="386511"/>
                  </a:lnTo>
                  <a:lnTo>
                    <a:pt x="175299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4613"/>
            <a:chOff x="0" y="4062768"/>
            <a:chExt cx="4617085" cy="6224613"/>
          </a:xfrm>
        </p:grpSpPr>
        <p:sp>
          <p:nvSpPr>
            <p:cNvPr id="7" name="object 7"/>
            <p:cNvSpPr/>
            <p:nvPr/>
          </p:nvSpPr>
          <p:spPr>
            <a:xfrm>
              <a:off x="0" y="6801866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1392351" y="0"/>
                  </a:moveTo>
                  <a:lnTo>
                    <a:pt x="0" y="1391813"/>
                  </a:lnTo>
                  <a:lnTo>
                    <a:pt x="0" y="3485132"/>
                  </a:lnTo>
                  <a:lnTo>
                    <a:pt x="4354495" y="3485132"/>
                  </a:lnTo>
                  <a:lnTo>
                    <a:pt x="4616551" y="3222974"/>
                  </a:lnTo>
                  <a:lnTo>
                    <a:pt x="1392351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0"/>
                  </a:moveTo>
                  <a:lnTo>
                    <a:pt x="0" y="3851856"/>
                  </a:lnTo>
                  <a:lnTo>
                    <a:pt x="1925929" y="1925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660935" y="2487455"/>
            <a:ext cx="3944523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290" dirty="0">
                <a:latin typeface="+mj-lt"/>
              </a:rPr>
              <a:t>Introdução</a:t>
            </a:r>
            <a:endParaRPr sz="6000" dirty="0">
              <a:latin typeface="+mj-l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78444" y="4254690"/>
            <a:ext cx="8614091" cy="19654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 indent="19050" algn="just">
              <a:lnSpc>
                <a:spcPct val="99300"/>
              </a:lnSpc>
              <a:spcBef>
                <a:spcPts val="120"/>
              </a:spcBef>
            </a:pPr>
            <a:r>
              <a:rPr lang="pt-PT" sz="3200" spc="-30" dirty="0">
                <a:solidFill>
                  <a:schemeClr val="bg1"/>
                </a:solidFill>
                <a:cs typeface="Lucida Sans Unicode"/>
              </a:rPr>
              <a:t>Esta</a:t>
            </a:r>
            <a:r>
              <a:rPr lang="pt-PT" sz="3200" spc="-16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30" dirty="0">
                <a:solidFill>
                  <a:schemeClr val="bg1"/>
                </a:solidFill>
                <a:cs typeface="Lucida Sans Unicode"/>
              </a:rPr>
              <a:t>apresentação</a:t>
            </a:r>
            <a:r>
              <a:rPr lang="pt-PT" sz="3200" spc="-160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20" dirty="0">
                <a:solidFill>
                  <a:schemeClr val="bg1"/>
                </a:solidFill>
                <a:cs typeface="Lucida Sans Unicode"/>
              </a:rPr>
              <a:t>abordará</a:t>
            </a:r>
            <a:r>
              <a:rPr lang="pt-PT" sz="3200" spc="-160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10" dirty="0">
                <a:solidFill>
                  <a:schemeClr val="bg1"/>
                </a:solidFill>
                <a:cs typeface="Lucida Sans Unicode"/>
              </a:rPr>
              <a:t>a</a:t>
            </a:r>
            <a:r>
              <a:rPr lang="pt-PT" sz="3200" spc="-14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45" dirty="0">
                <a:solidFill>
                  <a:schemeClr val="bg1"/>
                </a:solidFill>
                <a:cs typeface="Lucida Sans Unicode"/>
              </a:rPr>
              <a:t>análise </a:t>
            </a:r>
            <a:r>
              <a:rPr lang="pt-PT" sz="3200" spc="-20" dirty="0">
                <a:solidFill>
                  <a:schemeClr val="bg1"/>
                </a:solidFill>
                <a:cs typeface="Lucida Sans Unicode"/>
              </a:rPr>
              <a:t>de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30" dirty="0">
                <a:solidFill>
                  <a:schemeClr val="bg1"/>
                </a:solidFill>
                <a:cs typeface="Lucida Sans Unicode"/>
              </a:rPr>
              <a:t>mercad</a:t>
            </a:r>
            <a:r>
              <a:rPr lang="pt-PT" sz="3200" spc="-25" dirty="0">
                <a:solidFill>
                  <a:schemeClr val="bg1"/>
                </a:solidFill>
                <a:cs typeface="Lucida Sans Unicode"/>
              </a:rPr>
              <a:t>o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55" dirty="0">
                <a:solidFill>
                  <a:schemeClr val="bg1"/>
                </a:solidFill>
                <a:cs typeface="Lucida Sans Unicode"/>
              </a:rPr>
              <a:t>dos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80" dirty="0">
                <a:solidFill>
                  <a:schemeClr val="bg1"/>
                </a:solidFill>
                <a:cs typeface="Lucida Sans Unicode"/>
              </a:rPr>
              <a:t>ginásios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5" dirty="0">
                <a:solidFill>
                  <a:schemeClr val="bg1"/>
                </a:solidFill>
                <a:cs typeface="Lucida Sans Unicode"/>
              </a:rPr>
              <a:t>em </a:t>
            </a:r>
            <a:r>
              <a:rPr lang="pt-PT" sz="3200" spc="-60" dirty="0">
                <a:solidFill>
                  <a:schemeClr val="bg1"/>
                </a:solidFill>
                <a:cs typeface="Lucida Sans Unicode"/>
              </a:rPr>
              <a:t>Portugal</a:t>
            </a:r>
            <a:r>
              <a:rPr lang="pt-PT" sz="3200" spc="-35" dirty="0">
                <a:solidFill>
                  <a:schemeClr val="bg1"/>
                </a:solidFill>
                <a:cs typeface="Lucida Sans Unicode"/>
              </a:rPr>
              <a:t>,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45" dirty="0">
                <a:solidFill>
                  <a:schemeClr val="bg1"/>
                </a:solidFill>
                <a:cs typeface="Lucida Sans Unicode"/>
              </a:rPr>
              <a:t>focando-se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35" dirty="0">
                <a:solidFill>
                  <a:schemeClr val="bg1"/>
                </a:solidFill>
                <a:cs typeface="Lucida Sans Unicode"/>
              </a:rPr>
              <a:t>nas</a:t>
            </a:r>
            <a:r>
              <a:rPr lang="pt-PT" sz="3200" spc="-160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60" dirty="0">
                <a:solidFill>
                  <a:schemeClr val="bg1"/>
                </a:solidFill>
                <a:cs typeface="Lucida Sans Unicode"/>
              </a:rPr>
              <a:t>metodologias </a:t>
            </a:r>
            <a:r>
              <a:rPr lang="pt-PT" sz="3200" spc="-20" dirty="0">
                <a:solidFill>
                  <a:schemeClr val="bg1"/>
                </a:solidFill>
                <a:cs typeface="Lucida Sans Unicode"/>
              </a:rPr>
              <a:t>de</a:t>
            </a:r>
            <a:r>
              <a:rPr lang="pt-PT" sz="3200" spc="-160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40" dirty="0">
                <a:solidFill>
                  <a:schemeClr val="bg1"/>
                </a:solidFill>
                <a:cs typeface="Lucida Sans Unicode"/>
              </a:rPr>
              <a:t>recolha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20" dirty="0">
                <a:solidFill>
                  <a:schemeClr val="bg1"/>
                </a:solidFill>
                <a:cs typeface="Lucida Sans Unicode"/>
              </a:rPr>
              <a:t>de</a:t>
            </a:r>
            <a:r>
              <a:rPr lang="pt-PT" sz="3200" spc="-160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40" dirty="0">
                <a:solidFill>
                  <a:schemeClr val="bg1"/>
                </a:solidFill>
                <a:cs typeface="Lucida Sans Unicode"/>
              </a:rPr>
              <a:t>dados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10" dirty="0">
                <a:solidFill>
                  <a:schemeClr val="bg1"/>
                </a:solidFill>
                <a:cs typeface="Lucida Sans Unicode"/>
              </a:rPr>
              <a:t>e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35" dirty="0">
                <a:solidFill>
                  <a:schemeClr val="bg1"/>
                </a:solidFill>
                <a:cs typeface="Lucida Sans Unicode"/>
              </a:rPr>
              <a:t>nas</a:t>
            </a:r>
            <a:r>
              <a:rPr lang="pt-PT" sz="3200" spc="-16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i="1" spc="35" dirty="0">
                <a:solidFill>
                  <a:schemeClr val="bg1"/>
                </a:solidFill>
                <a:cs typeface="Trebuchet MS"/>
              </a:rPr>
              <a:t>perguntas-</a:t>
            </a:r>
            <a:r>
              <a:rPr lang="pt-PT" sz="3200" i="1" spc="40" dirty="0">
                <a:solidFill>
                  <a:schemeClr val="bg1"/>
                </a:solidFill>
                <a:cs typeface="Trebuchet MS"/>
              </a:rPr>
              <a:t>chav</a:t>
            </a:r>
            <a:r>
              <a:rPr lang="pt-PT" sz="3200" i="1" spc="50" dirty="0">
                <a:solidFill>
                  <a:schemeClr val="bg1"/>
                </a:solidFill>
                <a:cs typeface="Trebuchet MS"/>
              </a:rPr>
              <a:t>e</a:t>
            </a:r>
            <a:r>
              <a:rPr lang="pt-PT" sz="3200" i="1" spc="-125" dirty="0">
                <a:solidFill>
                  <a:schemeClr val="bg1"/>
                </a:solidFill>
                <a:cs typeface="Trebuchet MS"/>
              </a:rPr>
              <a:t> </a:t>
            </a:r>
            <a:r>
              <a:rPr lang="pt-PT" sz="3200" spc="10" dirty="0">
                <a:solidFill>
                  <a:schemeClr val="bg1"/>
                </a:solidFill>
                <a:cs typeface="Lucida Sans Unicode"/>
              </a:rPr>
              <a:t>a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20" dirty="0">
                <a:solidFill>
                  <a:schemeClr val="bg1"/>
                </a:solidFill>
                <a:cs typeface="Lucida Sans Unicode"/>
              </a:rPr>
              <a:t>sere</a:t>
            </a:r>
            <a:r>
              <a:rPr lang="pt-PT" sz="3200" spc="-25" dirty="0">
                <a:solidFill>
                  <a:schemeClr val="bg1"/>
                </a:solidFill>
                <a:cs typeface="Lucida Sans Unicode"/>
              </a:rPr>
              <a:t>m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55" dirty="0">
                <a:solidFill>
                  <a:schemeClr val="bg1"/>
                </a:solidFill>
                <a:cs typeface="Lucida Sans Unicode"/>
              </a:rPr>
              <a:t>consideradas</a:t>
            </a:r>
            <a:r>
              <a:rPr lang="pt-PT" sz="3200" spc="-30" dirty="0">
                <a:solidFill>
                  <a:schemeClr val="bg1"/>
                </a:solidFill>
                <a:cs typeface="Lucida Sans Unicode"/>
              </a:rPr>
              <a:t>.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endParaRPr lang="pt-PT" sz="3200" dirty="0">
              <a:solidFill>
                <a:schemeClr val="bg1"/>
              </a:solidFill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610047" y="3650094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2751" y="3321647"/>
            <a:ext cx="6372161" cy="637213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504" y="0"/>
            <a:ext cx="7620634" cy="5420995"/>
            <a:chOff x="10667504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2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294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07"/>
                  </a:lnTo>
                  <a:lnTo>
                    <a:pt x="2938869" y="3168294"/>
                  </a:lnTo>
                  <a:close/>
                </a:path>
                <a:path w="7082790" h="5093970">
                  <a:moveTo>
                    <a:pt x="7082701" y="558749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12" y="1869198"/>
                  </a:lnTo>
                  <a:lnTo>
                    <a:pt x="5168989" y="5093411"/>
                  </a:lnTo>
                  <a:lnTo>
                    <a:pt x="7082701" y="3179661"/>
                  </a:lnTo>
                  <a:lnTo>
                    <a:pt x="7082701" y="558749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504" y="1429994"/>
              <a:ext cx="2371090" cy="2371725"/>
            </a:xfrm>
            <a:custGeom>
              <a:avLst/>
              <a:gdLst/>
              <a:ahLst/>
              <a:cxnLst/>
              <a:rect l="l" t="t" r="r" b="b"/>
              <a:pathLst>
                <a:path w="2371090" h="2371725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15"/>
                  </a:lnTo>
                  <a:lnTo>
                    <a:pt x="2371077" y="630301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19" y="3474669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752992" y="0"/>
                  </a:moveTo>
                  <a:lnTo>
                    <a:pt x="0" y="1751456"/>
                  </a:lnTo>
                  <a:lnTo>
                    <a:pt x="194691" y="1946186"/>
                  </a:lnTo>
                  <a:lnTo>
                    <a:pt x="1752992" y="386511"/>
                  </a:lnTo>
                  <a:lnTo>
                    <a:pt x="175299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4613"/>
            <a:chOff x="0" y="4062768"/>
            <a:chExt cx="4617085" cy="6224613"/>
          </a:xfrm>
        </p:grpSpPr>
        <p:sp>
          <p:nvSpPr>
            <p:cNvPr id="7" name="object 7"/>
            <p:cNvSpPr/>
            <p:nvPr/>
          </p:nvSpPr>
          <p:spPr>
            <a:xfrm>
              <a:off x="0" y="6801866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1392351" y="0"/>
                  </a:moveTo>
                  <a:lnTo>
                    <a:pt x="0" y="1391813"/>
                  </a:lnTo>
                  <a:lnTo>
                    <a:pt x="0" y="3485132"/>
                  </a:lnTo>
                  <a:lnTo>
                    <a:pt x="4354495" y="3485132"/>
                  </a:lnTo>
                  <a:lnTo>
                    <a:pt x="4616551" y="3222974"/>
                  </a:lnTo>
                  <a:lnTo>
                    <a:pt x="1392351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0"/>
                  </a:moveTo>
                  <a:lnTo>
                    <a:pt x="0" y="3851856"/>
                  </a:lnTo>
                  <a:lnTo>
                    <a:pt x="1925929" y="1925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430107" y="2079530"/>
            <a:ext cx="7237908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225" dirty="0">
                <a:latin typeface="+mj-lt"/>
              </a:rPr>
              <a:t>Cenário</a:t>
            </a:r>
            <a:r>
              <a:rPr sz="6000" spc="145" dirty="0">
                <a:latin typeface="+mj-lt"/>
              </a:rPr>
              <a:t> </a:t>
            </a:r>
            <a:r>
              <a:rPr sz="6000" spc="204" dirty="0">
                <a:latin typeface="+mj-lt"/>
              </a:rPr>
              <a:t>dos</a:t>
            </a:r>
            <a:r>
              <a:rPr sz="6000" spc="145" dirty="0">
                <a:latin typeface="+mj-lt"/>
              </a:rPr>
              <a:t> </a:t>
            </a:r>
            <a:r>
              <a:rPr sz="6000" spc="195" dirty="0">
                <a:latin typeface="+mj-lt"/>
              </a:rPr>
              <a:t>Ginásios</a:t>
            </a:r>
            <a:r>
              <a:rPr sz="6000" spc="145" dirty="0">
                <a:latin typeface="+mj-lt"/>
              </a:rPr>
              <a:t> </a:t>
            </a:r>
            <a:r>
              <a:rPr sz="6000" spc="350" dirty="0">
                <a:latin typeface="+mj-lt"/>
              </a:rPr>
              <a:t>em</a:t>
            </a:r>
            <a:r>
              <a:rPr sz="6000" spc="150" dirty="0">
                <a:latin typeface="+mj-lt"/>
              </a:rPr>
              <a:t> </a:t>
            </a:r>
            <a:r>
              <a:rPr sz="6000" spc="114" dirty="0">
                <a:latin typeface="+mj-lt"/>
              </a:rPr>
              <a:t>Portugal</a:t>
            </a:r>
            <a:endParaRPr sz="6000" dirty="0">
              <a:latin typeface="+mj-l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48504" y="4455853"/>
            <a:ext cx="9321698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99900"/>
              </a:lnSpc>
              <a:spcBef>
                <a:spcPts val="100"/>
              </a:spcBef>
            </a:pPr>
            <a:r>
              <a:rPr lang="pt-PT" sz="3200" spc="5" dirty="0">
                <a:solidFill>
                  <a:schemeClr val="bg1"/>
                </a:solidFill>
                <a:cs typeface="Lucida Sans Unicode"/>
              </a:rPr>
              <a:t>O</a:t>
            </a:r>
            <a:r>
              <a:rPr lang="pt-PT" sz="3200" spc="-160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50" dirty="0">
                <a:solidFill>
                  <a:schemeClr val="bg1"/>
                </a:solidFill>
                <a:cs typeface="Lucida Sans Unicode"/>
              </a:rPr>
              <a:t>crescimento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40" dirty="0">
                <a:solidFill>
                  <a:schemeClr val="bg1"/>
                </a:solidFill>
                <a:cs typeface="Lucida Sans Unicode"/>
              </a:rPr>
              <a:t>do</a:t>
            </a:r>
            <a:r>
              <a:rPr lang="pt-PT" sz="3200" spc="-160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40" dirty="0">
                <a:solidFill>
                  <a:schemeClr val="bg1"/>
                </a:solidFill>
                <a:cs typeface="Lucida Sans Unicode"/>
              </a:rPr>
              <a:t>sector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20" dirty="0">
                <a:solidFill>
                  <a:schemeClr val="bg1"/>
                </a:solidFill>
                <a:cs typeface="Lucida Sans Unicode"/>
              </a:rPr>
              <a:t>de</a:t>
            </a:r>
            <a:r>
              <a:rPr lang="pt-PT" sz="3200" spc="-160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80" dirty="0">
                <a:solidFill>
                  <a:schemeClr val="bg1"/>
                </a:solidFill>
                <a:cs typeface="Lucida Sans Unicode"/>
              </a:rPr>
              <a:t>ginásios </a:t>
            </a:r>
            <a:r>
              <a:rPr lang="pt-PT" sz="3200" spc="-5" dirty="0">
                <a:solidFill>
                  <a:schemeClr val="bg1"/>
                </a:solidFill>
                <a:cs typeface="Lucida Sans Unicode"/>
              </a:rPr>
              <a:t>e</a:t>
            </a:r>
            <a:r>
              <a:rPr lang="pt-PT" sz="3200" dirty="0">
                <a:solidFill>
                  <a:schemeClr val="bg1"/>
                </a:solidFill>
                <a:cs typeface="Lucida Sans Unicode"/>
              </a:rPr>
              <a:t>m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40" dirty="0">
                <a:solidFill>
                  <a:schemeClr val="bg1"/>
                </a:solidFill>
                <a:cs typeface="Lucida Sans Unicode"/>
              </a:rPr>
              <a:t>Portuga</a:t>
            </a:r>
            <a:r>
              <a:rPr lang="pt-PT" sz="3200" spc="-20" dirty="0">
                <a:solidFill>
                  <a:schemeClr val="bg1"/>
                </a:solidFill>
                <a:cs typeface="Lucida Sans Unicode"/>
              </a:rPr>
              <a:t>l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20" dirty="0">
                <a:solidFill>
                  <a:schemeClr val="bg1"/>
                </a:solidFill>
                <a:cs typeface="Lucida Sans Unicode"/>
              </a:rPr>
              <a:t>te</a:t>
            </a:r>
            <a:r>
              <a:rPr lang="pt-PT" sz="3200" spc="-30" dirty="0">
                <a:solidFill>
                  <a:schemeClr val="bg1"/>
                </a:solidFill>
                <a:cs typeface="Lucida Sans Unicode"/>
              </a:rPr>
              <a:t>m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70" dirty="0">
                <a:solidFill>
                  <a:schemeClr val="bg1"/>
                </a:solidFill>
                <a:cs typeface="Lucida Sans Unicode"/>
              </a:rPr>
              <a:t>sid</a:t>
            </a:r>
            <a:r>
              <a:rPr lang="pt-PT" sz="3200" spc="-80" dirty="0">
                <a:solidFill>
                  <a:schemeClr val="bg1"/>
                </a:solidFill>
                <a:cs typeface="Lucida Sans Unicode"/>
              </a:rPr>
              <a:t>o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55" dirty="0">
                <a:solidFill>
                  <a:schemeClr val="bg1"/>
                </a:solidFill>
                <a:cs typeface="Lucida Sans Unicode"/>
              </a:rPr>
              <a:t>notável,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45" dirty="0">
                <a:solidFill>
                  <a:schemeClr val="bg1"/>
                </a:solidFill>
                <a:cs typeface="Lucida Sans Unicode"/>
              </a:rPr>
              <a:t>com </a:t>
            </a:r>
            <a:r>
              <a:rPr lang="pt-PT" sz="3200" spc="-15" dirty="0">
                <a:solidFill>
                  <a:schemeClr val="bg1"/>
                </a:solidFill>
                <a:cs typeface="Lucida Sans Unicode"/>
              </a:rPr>
              <a:t>um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25" dirty="0">
                <a:solidFill>
                  <a:schemeClr val="bg1"/>
                </a:solidFill>
                <a:cs typeface="Lucida Sans Unicode"/>
              </a:rPr>
              <a:t>aument</a:t>
            </a:r>
            <a:r>
              <a:rPr lang="pt-PT" sz="3200" spc="-20" dirty="0">
                <a:solidFill>
                  <a:schemeClr val="bg1"/>
                </a:solidFill>
                <a:cs typeface="Lucida Sans Unicode"/>
              </a:rPr>
              <a:t>o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85" dirty="0" err="1">
                <a:solidFill>
                  <a:schemeClr val="bg1"/>
                </a:solidFill>
                <a:cs typeface="Lucida Sans Unicode"/>
              </a:rPr>
              <a:t>signiﬁcativ</a:t>
            </a:r>
            <a:r>
              <a:rPr lang="pt-PT" sz="3200" spc="-105" dirty="0" err="1">
                <a:solidFill>
                  <a:schemeClr val="bg1"/>
                </a:solidFill>
                <a:cs typeface="Lucida Sans Unicode"/>
              </a:rPr>
              <a:t>o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25" dirty="0">
                <a:solidFill>
                  <a:schemeClr val="bg1"/>
                </a:solidFill>
                <a:cs typeface="Lucida Sans Unicode"/>
              </a:rPr>
              <a:t>no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10" dirty="0">
                <a:solidFill>
                  <a:schemeClr val="bg1"/>
                </a:solidFill>
                <a:cs typeface="Lucida Sans Unicode"/>
              </a:rPr>
              <a:t>número </a:t>
            </a:r>
            <a:r>
              <a:rPr lang="pt-PT" sz="3200" spc="-20" dirty="0">
                <a:solidFill>
                  <a:schemeClr val="bg1"/>
                </a:solidFill>
                <a:cs typeface="Lucida Sans Unicode"/>
              </a:rPr>
              <a:t>de </a:t>
            </a:r>
            <a:r>
              <a:rPr lang="pt-PT" sz="3200" spc="-45" dirty="0">
                <a:solidFill>
                  <a:schemeClr val="bg1"/>
                </a:solidFill>
                <a:cs typeface="Lucida Sans Unicode"/>
              </a:rPr>
              <a:t>estabelecimentos </a:t>
            </a:r>
            <a:r>
              <a:rPr lang="pt-PT" sz="3200" spc="10" dirty="0">
                <a:solidFill>
                  <a:schemeClr val="bg1"/>
                </a:solidFill>
                <a:cs typeface="Lucida Sans Unicode"/>
              </a:rPr>
              <a:t>e </a:t>
            </a:r>
            <a:r>
              <a:rPr lang="pt-PT" sz="3200" spc="-20" dirty="0">
                <a:solidFill>
                  <a:schemeClr val="bg1"/>
                </a:solidFill>
                <a:cs typeface="Lucida Sans Unicode"/>
              </a:rPr>
              <a:t>de </a:t>
            </a:r>
            <a:r>
              <a:rPr lang="pt-PT" sz="3200" spc="-30" dirty="0">
                <a:solidFill>
                  <a:schemeClr val="bg1"/>
                </a:solidFill>
                <a:cs typeface="Lucida Sans Unicode"/>
              </a:rPr>
              <a:t>adesão </a:t>
            </a:r>
            <a:r>
              <a:rPr lang="pt-PT" sz="3200" spc="-20" dirty="0">
                <a:solidFill>
                  <a:schemeClr val="bg1"/>
                </a:solidFill>
                <a:cs typeface="Lucida Sans Unicode"/>
              </a:rPr>
              <a:t>de </a:t>
            </a:r>
            <a:r>
              <a:rPr lang="pt-PT" sz="3200" spc="-60" dirty="0">
                <a:solidFill>
                  <a:schemeClr val="bg1"/>
                </a:solidFill>
                <a:cs typeface="Lucida Sans Unicode"/>
              </a:rPr>
              <a:t>clientes</a:t>
            </a:r>
            <a:r>
              <a:rPr lang="pt-PT" sz="3200" spc="-140" dirty="0">
                <a:solidFill>
                  <a:schemeClr val="bg1"/>
                </a:solidFill>
                <a:cs typeface="Lucida Sans Unicode"/>
              </a:rPr>
              <a:t>.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A </a:t>
            </a:r>
            <a:r>
              <a:rPr lang="pt-PT" sz="3200" spc="-45" dirty="0">
                <a:solidFill>
                  <a:schemeClr val="bg1"/>
                </a:solidFill>
                <a:cs typeface="Lucida Sans Unicode"/>
              </a:rPr>
              <a:t>concorrência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35" dirty="0">
                <a:solidFill>
                  <a:schemeClr val="bg1"/>
                </a:solidFill>
                <a:cs typeface="Lucida Sans Unicode"/>
              </a:rPr>
              <a:t>está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45" dirty="0">
                <a:solidFill>
                  <a:schemeClr val="bg1"/>
                </a:solidFill>
                <a:cs typeface="Lucida Sans Unicode"/>
              </a:rPr>
              <a:t>mais </a:t>
            </a:r>
            <a:r>
              <a:rPr lang="pt-PT" sz="3200" spc="-50" dirty="0">
                <a:solidFill>
                  <a:schemeClr val="bg1"/>
                </a:solidFill>
                <a:cs typeface="Lucida Sans Unicode"/>
              </a:rPr>
              <a:t>acirrada, </a:t>
            </a:r>
            <a:r>
              <a:rPr lang="pt-PT" sz="3200" spc="10" dirty="0">
                <a:solidFill>
                  <a:schemeClr val="bg1"/>
                </a:solidFill>
                <a:cs typeface="Lucida Sans Unicode"/>
              </a:rPr>
              <a:t>e a </a:t>
            </a:r>
            <a:r>
              <a:rPr lang="pt-PT" sz="3200" spc="-15" dirty="0">
                <a:solidFill>
                  <a:schemeClr val="bg1"/>
                </a:solidFill>
                <a:cs typeface="Lucida Sans Unicode"/>
              </a:rPr>
              <a:t>procura </a:t>
            </a:r>
            <a:r>
              <a:rPr lang="pt-PT" sz="3200" spc="-30" dirty="0">
                <a:solidFill>
                  <a:schemeClr val="bg1"/>
                </a:solidFill>
                <a:cs typeface="Lucida Sans Unicode"/>
              </a:rPr>
              <a:t>por </a:t>
            </a:r>
            <a:r>
              <a:rPr lang="pt-PT" sz="3200" spc="-60" dirty="0">
                <a:solidFill>
                  <a:schemeClr val="bg1"/>
                </a:solidFill>
                <a:cs typeface="Lucida Sans Unicode"/>
              </a:rPr>
              <a:t>serviços </a:t>
            </a:r>
            <a:r>
              <a:rPr lang="pt-PT" sz="3200" spc="-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35" dirty="0">
                <a:solidFill>
                  <a:schemeClr val="bg1"/>
                </a:solidFill>
                <a:cs typeface="Lucida Sans Unicode"/>
              </a:rPr>
              <a:t>inovadores</a:t>
            </a:r>
            <a:r>
              <a:rPr lang="pt-PT" sz="3200" spc="-160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10" dirty="0">
                <a:solidFill>
                  <a:schemeClr val="bg1"/>
                </a:solidFill>
                <a:cs typeface="Lucida Sans Unicode"/>
              </a:rPr>
              <a:t>é</a:t>
            </a:r>
            <a:r>
              <a:rPr lang="pt-PT" sz="3200" spc="-160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10" dirty="0">
                <a:solidFill>
                  <a:schemeClr val="bg1"/>
                </a:solidFill>
                <a:cs typeface="Lucida Sans Unicode"/>
              </a:rPr>
              <a:t>uma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40" dirty="0">
                <a:solidFill>
                  <a:schemeClr val="bg1"/>
                </a:solidFill>
                <a:cs typeface="Lucida Sans Unicode"/>
              </a:rPr>
              <a:t>tendência</a:t>
            </a:r>
            <a:r>
              <a:rPr lang="pt-PT" sz="3200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55" dirty="0">
                <a:solidFill>
                  <a:schemeClr val="bg1"/>
                </a:solidFill>
                <a:cs typeface="Lucida Sans Unicode"/>
              </a:rPr>
              <a:t>crescente.</a:t>
            </a:r>
            <a:endParaRPr lang="pt-PT" sz="3200" dirty="0">
              <a:solidFill>
                <a:schemeClr val="bg1"/>
              </a:solidFill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610047" y="3650094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2751" y="3321647"/>
            <a:ext cx="6372161" cy="63721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B1D26-4D05-1D9E-ACFF-A78A8FC79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ABBD85A-B5ED-85A2-259C-6395DD7AFA56}"/>
              </a:ext>
            </a:extLst>
          </p:cNvPr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63" y="0"/>
                </a:moveTo>
                <a:lnTo>
                  <a:pt x="19854" y="0"/>
                </a:lnTo>
                <a:lnTo>
                  <a:pt x="0" y="19854"/>
                </a:lnTo>
                <a:lnTo>
                  <a:pt x="0" y="1841659"/>
                </a:lnTo>
                <a:lnTo>
                  <a:pt x="827410" y="2669069"/>
                </a:lnTo>
                <a:lnTo>
                  <a:pt x="2565717" y="930756"/>
                </a:lnTo>
                <a:lnTo>
                  <a:pt x="1634963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ED8FFCED-03F7-2F95-8385-CE4DB660E86D}"/>
              </a:ext>
            </a:extLst>
          </p:cNvPr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D63F0B85-ACE4-6519-AC06-6CD970802490}"/>
                </a:ext>
              </a:extLst>
            </p:cNvPr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9" y="3922062"/>
                  </a:lnTo>
                  <a:lnTo>
                    <a:pt x="6448424" y="3224206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13966399-409E-87F5-E755-7B8D4A58D6AB}"/>
                </a:ext>
              </a:extLst>
            </p:cNvPr>
            <p:cNvSpPr/>
            <p:nvPr/>
          </p:nvSpPr>
          <p:spPr>
            <a:xfrm>
              <a:off x="0" y="2994939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7" y="0"/>
                  </a:moveTo>
                  <a:lnTo>
                    <a:pt x="0" y="826136"/>
                  </a:lnTo>
                  <a:lnTo>
                    <a:pt x="0" y="5622919"/>
                  </a:lnTo>
                  <a:lnTo>
                    <a:pt x="825817" y="6448416"/>
                  </a:lnTo>
                  <a:lnTo>
                    <a:pt x="4050029" y="3225456"/>
                  </a:lnTo>
                  <a:lnTo>
                    <a:pt x="82581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B9659291-EE36-E55D-5023-2CB51E2430F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6" y="0"/>
              <a:ext cx="6372131" cy="6049467"/>
            </a:xfrm>
            <a:prstGeom prst="rect">
              <a:avLst/>
            </a:prstGeom>
          </p:spPr>
        </p:pic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5E498A94-FB5B-92C3-DA82-12CA514D18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31150" y="1166482"/>
            <a:ext cx="8952705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spcBef>
                <a:spcPts val="100"/>
              </a:spcBef>
            </a:pPr>
            <a:r>
              <a:rPr sz="6000" spc="225" dirty="0">
                <a:latin typeface="+mj-lt"/>
              </a:rPr>
              <a:t>Metodologias de Recolha de  Dados</a:t>
            </a: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B889B8FD-1EA2-7D9D-E45F-6DA929FF8153}"/>
              </a:ext>
            </a:extLst>
          </p:cNvPr>
          <p:cNvSpPr/>
          <p:nvPr/>
        </p:nvSpPr>
        <p:spPr>
          <a:xfrm>
            <a:off x="8588502" y="2744749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882D54D1-06A1-5CDD-DEC2-252C124488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725021"/>
              </p:ext>
            </p:extLst>
          </p:nvPr>
        </p:nvGraphicFramePr>
        <p:xfrm>
          <a:off x="6916063" y="3529201"/>
          <a:ext cx="10982877" cy="59131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843344">
                  <a:extLst>
                    <a:ext uri="{9D8B030D-6E8A-4147-A177-3AD203B41FA5}">
                      <a16:colId xmlns:a16="http://schemas.microsoft.com/office/drawing/2014/main" val="4135515125"/>
                    </a:ext>
                  </a:extLst>
                </a:gridCol>
                <a:gridCol w="8139533">
                  <a:extLst>
                    <a:ext uri="{9D8B030D-6E8A-4147-A177-3AD203B41FA5}">
                      <a16:colId xmlns:a16="http://schemas.microsoft.com/office/drawing/2014/main" val="1179495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sz="2800" dirty="0">
                          <a:solidFill>
                            <a:schemeClr val="bg1"/>
                          </a:solidFill>
                        </a:rPr>
                        <a:t>MÉTODO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2800" dirty="0">
                          <a:solidFill>
                            <a:schemeClr val="bg1"/>
                          </a:solidFill>
                        </a:rPr>
                        <a:t>DESCRIÇÃO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97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sz="2400" dirty="0">
                          <a:solidFill>
                            <a:schemeClr val="bg1"/>
                          </a:solidFill>
                        </a:rPr>
                        <a:t>Google </a:t>
                      </a:r>
                      <a:r>
                        <a:rPr lang="pt-PT" sz="2400" dirty="0" err="1">
                          <a:solidFill>
                            <a:schemeClr val="bg1"/>
                          </a:solidFill>
                        </a:rPr>
                        <a:t>Trends</a:t>
                      </a:r>
                      <a:endParaRPr lang="pt-PT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PT" sz="2400" dirty="0">
                          <a:solidFill>
                            <a:schemeClr val="bg1"/>
                          </a:solidFill>
                        </a:rPr>
                        <a:t>Com recurso ao Google </a:t>
                      </a:r>
                      <a:r>
                        <a:rPr lang="pt-PT" sz="2400" dirty="0" err="1">
                          <a:solidFill>
                            <a:schemeClr val="bg1"/>
                          </a:solidFill>
                        </a:rPr>
                        <a:t>Trends</a:t>
                      </a:r>
                      <a:r>
                        <a:rPr lang="pt-PT" sz="2400" dirty="0">
                          <a:solidFill>
                            <a:schemeClr val="bg1"/>
                          </a:solidFill>
                        </a:rPr>
                        <a:t>, foram analisadas as tendências de pesquisas relacionadas com ginásios em Portugal. Desta forma, foram identificados padrões de interesse e popularidade no decurso de 2023.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593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sz="2400" dirty="0">
                          <a:solidFill>
                            <a:schemeClr val="bg1"/>
                          </a:solidFill>
                        </a:rPr>
                        <a:t>Web </a:t>
                      </a:r>
                      <a:r>
                        <a:rPr lang="pt-PT" sz="2400" dirty="0" err="1">
                          <a:solidFill>
                            <a:schemeClr val="bg1"/>
                          </a:solidFill>
                        </a:rPr>
                        <a:t>Scrapping</a:t>
                      </a:r>
                      <a:endParaRPr lang="pt-PT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PT" sz="2400" dirty="0">
                          <a:solidFill>
                            <a:schemeClr val="bg1"/>
                          </a:solidFill>
                        </a:rPr>
                        <a:t>Realizamos web </a:t>
                      </a:r>
                      <a:r>
                        <a:rPr lang="pt-PT" sz="2400" dirty="0" err="1">
                          <a:solidFill>
                            <a:schemeClr val="bg1"/>
                          </a:solidFill>
                        </a:rPr>
                        <a:t>scrapping</a:t>
                      </a:r>
                      <a:r>
                        <a:rPr lang="pt-PT" sz="2400" dirty="0">
                          <a:solidFill>
                            <a:schemeClr val="bg1"/>
                          </a:solidFill>
                        </a:rPr>
                        <a:t> do Google </a:t>
                      </a:r>
                      <a:r>
                        <a:rPr lang="pt-PT" sz="2400" dirty="0" err="1">
                          <a:solidFill>
                            <a:schemeClr val="bg1"/>
                          </a:solidFill>
                        </a:rPr>
                        <a:t>Maps</a:t>
                      </a:r>
                      <a:r>
                        <a:rPr lang="pt-PT" sz="2400" dirty="0">
                          <a:solidFill>
                            <a:schemeClr val="bg1"/>
                          </a:solidFill>
                        </a:rPr>
                        <a:t>, com o objectivo de recolher dados sobre a localização (morada e cidade), categorias e avaliações dos ginásios em Portugal, por distrito. Informações que nos ajudaram a ter um maior </a:t>
                      </a:r>
                      <a:r>
                        <a:rPr lang="pt-PT" sz="2400" i="1" dirty="0">
                          <a:solidFill>
                            <a:schemeClr val="bg1"/>
                          </a:solidFill>
                        </a:rPr>
                        <a:t>insight</a:t>
                      </a:r>
                      <a:r>
                        <a:rPr lang="pt-PT" sz="2400" dirty="0">
                          <a:solidFill>
                            <a:schemeClr val="bg1"/>
                          </a:solidFill>
                        </a:rPr>
                        <a:t> sobre a oferta existente no mercado.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827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sz="2400" dirty="0">
                          <a:solidFill>
                            <a:schemeClr val="bg1"/>
                          </a:solidFill>
                        </a:rPr>
                        <a:t>Estudos Demográficos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PT" sz="2400" dirty="0">
                          <a:solidFill>
                            <a:schemeClr val="bg1"/>
                          </a:solidFill>
                        </a:rPr>
                        <a:t>Foram analisados estudos demográficos, por distrito, com o objectivo de obter informações sobre a população portuguesa, nomeadamente, a densidade populacional e poder de compra. Dados que serviram de apoio na compreensão do perfil do público-alvo associado aos ginásios.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5680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9569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E73F4-8A50-5A7D-7AD3-80821A6A5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FFB1BB0-3A6A-7EA2-BFA1-4CBA347CA56E}"/>
              </a:ext>
            </a:extLst>
          </p:cNvPr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63" y="0"/>
                </a:moveTo>
                <a:lnTo>
                  <a:pt x="19854" y="0"/>
                </a:lnTo>
                <a:lnTo>
                  <a:pt x="0" y="19854"/>
                </a:lnTo>
                <a:lnTo>
                  <a:pt x="0" y="1841659"/>
                </a:lnTo>
                <a:lnTo>
                  <a:pt x="827410" y="2669069"/>
                </a:lnTo>
                <a:lnTo>
                  <a:pt x="2565717" y="930756"/>
                </a:lnTo>
                <a:lnTo>
                  <a:pt x="1634963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6EDDFBAB-CF7A-BA7B-C789-59D8403E1489}"/>
              </a:ext>
            </a:extLst>
          </p:cNvPr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6B36B0F9-5529-8B4C-DC0A-136FB8DA796A}"/>
                </a:ext>
              </a:extLst>
            </p:cNvPr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9" y="3922062"/>
                  </a:lnTo>
                  <a:lnTo>
                    <a:pt x="6448424" y="3224206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A5AF5069-D24A-285D-3C4A-4F269978A718}"/>
                </a:ext>
              </a:extLst>
            </p:cNvPr>
            <p:cNvSpPr/>
            <p:nvPr/>
          </p:nvSpPr>
          <p:spPr>
            <a:xfrm>
              <a:off x="0" y="2994939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7" y="0"/>
                  </a:moveTo>
                  <a:lnTo>
                    <a:pt x="0" y="826136"/>
                  </a:lnTo>
                  <a:lnTo>
                    <a:pt x="0" y="5622919"/>
                  </a:lnTo>
                  <a:lnTo>
                    <a:pt x="825817" y="6448416"/>
                  </a:lnTo>
                  <a:lnTo>
                    <a:pt x="4050029" y="3225456"/>
                  </a:lnTo>
                  <a:lnTo>
                    <a:pt x="82581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6660665F-4947-17C0-6FCB-B4728901E37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6" y="0"/>
              <a:ext cx="6372131" cy="6049467"/>
            </a:xfrm>
            <a:prstGeom prst="rect">
              <a:avLst/>
            </a:prstGeom>
          </p:spPr>
        </p:pic>
      </p:grpSp>
      <p:sp>
        <p:nvSpPr>
          <p:cNvPr id="13" name="object 13">
            <a:extLst>
              <a:ext uri="{FF2B5EF4-FFF2-40B4-BE49-F238E27FC236}">
                <a16:creationId xmlns:a16="http://schemas.microsoft.com/office/drawing/2014/main" id="{494A4C62-2D75-3244-126B-821308CC5D65}"/>
              </a:ext>
            </a:extLst>
          </p:cNvPr>
          <p:cNvSpPr/>
          <p:nvPr/>
        </p:nvSpPr>
        <p:spPr>
          <a:xfrm>
            <a:off x="8588502" y="2744749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03E87EF-F990-B743-098F-09F3D2DD8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825" y="3321050"/>
            <a:ext cx="12888148" cy="6717128"/>
          </a:xfrm>
          <a:prstGeom prst="rect">
            <a:avLst/>
          </a:prstGeom>
        </p:spPr>
      </p:pic>
      <p:pic>
        <p:nvPicPr>
          <p:cNvPr id="10" name="Imagem 9" descr="Uma imagem com captura de ecrã, Gráficos, Tipo de letra, design gráfico&#10;&#10;Descrição gerada automaticamente">
            <a:extLst>
              <a:ext uri="{FF2B5EF4-FFF2-40B4-BE49-F238E27FC236}">
                <a16:creationId xmlns:a16="http://schemas.microsoft.com/office/drawing/2014/main" id="{750487F6-F4E0-B8D6-D7AA-9532321E7B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25" b="14595"/>
          <a:stretch/>
        </p:blipFill>
        <p:spPr>
          <a:xfrm>
            <a:off x="14975891" y="2034379"/>
            <a:ext cx="3138082" cy="1261745"/>
          </a:xfrm>
          <a:prstGeom prst="rect">
            <a:avLst/>
          </a:prstGeom>
        </p:spPr>
      </p:pic>
      <p:sp>
        <p:nvSpPr>
          <p:cNvPr id="14" name="object 7">
            <a:extLst>
              <a:ext uri="{FF2B5EF4-FFF2-40B4-BE49-F238E27FC236}">
                <a16:creationId xmlns:a16="http://schemas.microsoft.com/office/drawing/2014/main" id="{213D7247-702F-1381-C2FC-5A1941567E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46545" y="885266"/>
            <a:ext cx="7246707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spcBef>
                <a:spcPts val="100"/>
              </a:spcBef>
            </a:pPr>
            <a:r>
              <a:rPr sz="6000" spc="225" dirty="0">
                <a:latin typeface="+mj-lt"/>
              </a:rPr>
              <a:t>Metodologias de Recolha de  Dados</a:t>
            </a:r>
          </a:p>
        </p:txBody>
      </p:sp>
    </p:spTree>
    <p:extLst>
      <p:ext uri="{BB962C8B-B14F-4D97-AF65-F5344CB8AC3E}">
        <p14:creationId xmlns:p14="http://schemas.microsoft.com/office/powerpoint/2010/main" val="1817264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44BE3-7132-5257-4D71-1D8B28E21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47758EE-4E0D-B8D6-4250-A348104458E5}"/>
              </a:ext>
            </a:extLst>
          </p:cNvPr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63" y="0"/>
                </a:moveTo>
                <a:lnTo>
                  <a:pt x="19854" y="0"/>
                </a:lnTo>
                <a:lnTo>
                  <a:pt x="0" y="19854"/>
                </a:lnTo>
                <a:lnTo>
                  <a:pt x="0" y="1841659"/>
                </a:lnTo>
                <a:lnTo>
                  <a:pt x="827410" y="2669069"/>
                </a:lnTo>
                <a:lnTo>
                  <a:pt x="2565717" y="930756"/>
                </a:lnTo>
                <a:lnTo>
                  <a:pt x="1634963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FE58AB7C-E3A8-7D48-D00B-B6AA6F4AC4D4}"/>
              </a:ext>
            </a:extLst>
          </p:cNvPr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19C1ADFA-B447-89E2-2696-6CDF53639145}"/>
                </a:ext>
              </a:extLst>
            </p:cNvPr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9" y="3922062"/>
                  </a:lnTo>
                  <a:lnTo>
                    <a:pt x="6448424" y="3224206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85005810-FE13-098F-73D6-D89B9599A70A}"/>
                </a:ext>
              </a:extLst>
            </p:cNvPr>
            <p:cNvSpPr/>
            <p:nvPr/>
          </p:nvSpPr>
          <p:spPr>
            <a:xfrm>
              <a:off x="0" y="2994939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7" y="0"/>
                  </a:moveTo>
                  <a:lnTo>
                    <a:pt x="0" y="826136"/>
                  </a:lnTo>
                  <a:lnTo>
                    <a:pt x="0" y="5622919"/>
                  </a:lnTo>
                  <a:lnTo>
                    <a:pt x="825817" y="6448416"/>
                  </a:lnTo>
                  <a:lnTo>
                    <a:pt x="4050029" y="3225456"/>
                  </a:lnTo>
                  <a:lnTo>
                    <a:pt x="82581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A1DB3C41-D292-2A81-B646-A8E6D909927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6" y="0"/>
              <a:ext cx="6372131" cy="6049467"/>
            </a:xfrm>
            <a:prstGeom prst="rect">
              <a:avLst/>
            </a:prstGeom>
          </p:spPr>
        </p:pic>
      </p:grpSp>
      <p:sp>
        <p:nvSpPr>
          <p:cNvPr id="13" name="object 13">
            <a:extLst>
              <a:ext uri="{FF2B5EF4-FFF2-40B4-BE49-F238E27FC236}">
                <a16:creationId xmlns:a16="http://schemas.microsoft.com/office/drawing/2014/main" id="{934F1518-0013-2030-5469-8B209680D55D}"/>
              </a:ext>
            </a:extLst>
          </p:cNvPr>
          <p:cNvSpPr/>
          <p:nvPr/>
        </p:nvSpPr>
        <p:spPr>
          <a:xfrm>
            <a:off x="8588502" y="2744749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18C9D85-565E-14AE-2AF3-F41900EE5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019" y="3179216"/>
            <a:ext cx="14215477" cy="6931618"/>
          </a:xfrm>
          <a:prstGeom prst="rect">
            <a:avLst/>
          </a:prstGeom>
        </p:spPr>
      </p:pic>
      <p:pic>
        <p:nvPicPr>
          <p:cNvPr id="14" name="Imagem 13" descr="Uma imagem com Gráficos, texto, Tipo de letra, design gráfico&#10;&#10;Descrição gerada automaticamente">
            <a:extLst>
              <a:ext uri="{FF2B5EF4-FFF2-40B4-BE49-F238E27FC236}">
                <a16:creationId xmlns:a16="http://schemas.microsoft.com/office/drawing/2014/main" id="{BF9FC61D-1FA2-AEE5-7D85-8006225E53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750" y="3473450"/>
            <a:ext cx="2420870" cy="1466851"/>
          </a:xfrm>
          <a:prstGeom prst="rect">
            <a:avLst/>
          </a:prstGeom>
        </p:spPr>
      </p:pic>
      <p:sp>
        <p:nvSpPr>
          <p:cNvPr id="18" name="object 7">
            <a:extLst>
              <a:ext uri="{FF2B5EF4-FFF2-40B4-BE49-F238E27FC236}">
                <a16:creationId xmlns:a16="http://schemas.microsoft.com/office/drawing/2014/main" id="{F844B636-44D4-1930-27F7-46BAF4EBAC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35846" y="1150124"/>
            <a:ext cx="9049061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spcBef>
                <a:spcPts val="100"/>
              </a:spcBef>
            </a:pPr>
            <a:r>
              <a:rPr sz="6000" spc="225" dirty="0">
                <a:latin typeface="+mj-lt"/>
              </a:rPr>
              <a:t>Metodologias de Recolha de  Dados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B3DE977-E51A-4535-8133-6448C04299C9}"/>
              </a:ext>
            </a:extLst>
          </p:cNvPr>
          <p:cNvSpPr/>
          <p:nvPr/>
        </p:nvSpPr>
        <p:spPr>
          <a:xfrm>
            <a:off x="8159750" y="4083050"/>
            <a:ext cx="655698" cy="1841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46594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7624C-0639-6B45-8F20-35783EF7B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D056905-DCD4-1390-09CF-DF5102E7A75A}"/>
              </a:ext>
            </a:extLst>
          </p:cNvPr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63" y="0"/>
                </a:moveTo>
                <a:lnTo>
                  <a:pt x="19854" y="0"/>
                </a:lnTo>
                <a:lnTo>
                  <a:pt x="0" y="19854"/>
                </a:lnTo>
                <a:lnTo>
                  <a:pt x="0" y="1841659"/>
                </a:lnTo>
                <a:lnTo>
                  <a:pt x="827410" y="2669069"/>
                </a:lnTo>
                <a:lnTo>
                  <a:pt x="2565717" y="930756"/>
                </a:lnTo>
                <a:lnTo>
                  <a:pt x="1634963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45DC723C-20AA-D20E-1A8C-B3A40BD6FC80}"/>
              </a:ext>
            </a:extLst>
          </p:cNvPr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B3DE0F7-A615-5A21-592F-8F45BC72188D}"/>
                </a:ext>
              </a:extLst>
            </p:cNvPr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9" y="3922062"/>
                  </a:lnTo>
                  <a:lnTo>
                    <a:pt x="6448424" y="3224206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AA8BAC37-96AD-8F55-7031-0CCF5D4EB99B}"/>
                </a:ext>
              </a:extLst>
            </p:cNvPr>
            <p:cNvSpPr/>
            <p:nvPr/>
          </p:nvSpPr>
          <p:spPr>
            <a:xfrm>
              <a:off x="0" y="2994939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7" y="0"/>
                  </a:moveTo>
                  <a:lnTo>
                    <a:pt x="0" y="826136"/>
                  </a:lnTo>
                  <a:lnTo>
                    <a:pt x="0" y="5622919"/>
                  </a:lnTo>
                  <a:lnTo>
                    <a:pt x="825817" y="6448416"/>
                  </a:lnTo>
                  <a:lnTo>
                    <a:pt x="4050029" y="3225456"/>
                  </a:lnTo>
                  <a:lnTo>
                    <a:pt x="82581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247B33E3-9539-7275-74BD-FA804FCB84A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6" y="0"/>
              <a:ext cx="6372131" cy="6049467"/>
            </a:xfrm>
            <a:prstGeom prst="rect">
              <a:avLst/>
            </a:prstGeom>
          </p:spPr>
        </p:pic>
      </p:grpSp>
      <p:sp>
        <p:nvSpPr>
          <p:cNvPr id="13" name="object 13">
            <a:extLst>
              <a:ext uri="{FF2B5EF4-FFF2-40B4-BE49-F238E27FC236}">
                <a16:creationId xmlns:a16="http://schemas.microsoft.com/office/drawing/2014/main" id="{761FB65F-CE45-9E1E-FFE2-511A3798E8E0}"/>
              </a:ext>
            </a:extLst>
          </p:cNvPr>
          <p:cNvSpPr/>
          <p:nvPr/>
        </p:nvSpPr>
        <p:spPr>
          <a:xfrm>
            <a:off x="8588502" y="2744749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4122F89-436E-8703-3FA4-D9B42833A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325" y="3321050"/>
            <a:ext cx="13896005" cy="6694903"/>
          </a:xfrm>
          <a:prstGeom prst="rect">
            <a:avLst/>
          </a:prstGeom>
        </p:spPr>
      </p:pic>
      <p:sp>
        <p:nvSpPr>
          <p:cNvPr id="10" name="object 7">
            <a:extLst>
              <a:ext uri="{FF2B5EF4-FFF2-40B4-BE49-F238E27FC236}">
                <a16:creationId xmlns:a16="http://schemas.microsoft.com/office/drawing/2014/main" id="{D55C8839-6EF1-5276-5515-F94593199388}"/>
              </a:ext>
            </a:extLst>
          </p:cNvPr>
          <p:cNvSpPr txBox="1">
            <a:spLocks/>
          </p:cNvSpPr>
          <p:nvPr/>
        </p:nvSpPr>
        <p:spPr>
          <a:xfrm>
            <a:off x="12473292" y="2419564"/>
            <a:ext cx="2502598" cy="630109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>
            <a:lvl1pPr>
              <a:defRPr sz="4400" b="0" i="0">
                <a:solidFill>
                  <a:schemeClr val="bg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12700" marR="5080" algn="just">
              <a:lnSpc>
                <a:spcPts val="4430"/>
              </a:lnSpc>
              <a:spcBef>
                <a:spcPts val="980"/>
              </a:spcBef>
            </a:pPr>
            <a:r>
              <a:rPr lang="pt-PT" sz="2400" kern="0" spc="180" dirty="0">
                <a:latin typeface="+mn-lt"/>
              </a:rPr>
              <a:t>Web </a:t>
            </a:r>
            <a:r>
              <a:rPr lang="pt-PT" sz="2400" kern="0" spc="180" dirty="0" err="1">
                <a:latin typeface="+mn-lt"/>
              </a:rPr>
              <a:t>Scrapping</a:t>
            </a:r>
            <a:r>
              <a:rPr lang="pt-PT" sz="2400" kern="0" spc="180" dirty="0">
                <a:latin typeface="+mn-lt"/>
              </a:rPr>
              <a:t> </a:t>
            </a:r>
            <a:endParaRPr lang="pt-PT" sz="2400" kern="0" spc="280" dirty="0">
              <a:latin typeface="+mn-lt"/>
            </a:endParaRPr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F75CB26C-ED29-6624-4215-A392095F99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09038" y="810057"/>
            <a:ext cx="8528508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spcBef>
                <a:spcPts val="100"/>
              </a:spcBef>
            </a:pPr>
            <a:r>
              <a:rPr sz="6000" spc="225" dirty="0">
                <a:latin typeface="+mj-lt"/>
              </a:rPr>
              <a:t>Metodologias de Recolha de  Dados</a:t>
            </a:r>
          </a:p>
        </p:txBody>
      </p:sp>
      <p:pic>
        <p:nvPicPr>
          <p:cNvPr id="19" name="Imagem 18" descr="Uma imagem com Gráficos, Tipo de letra, design gráfico, logótipo&#10;&#10;Descrição gerada automaticamente">
            <a:extLst>
              <a:ext uri="{FF2B5EF4-FFF2-40B4-BE49-F238E27FC236}">
                <a16:creationId xmlns:a16="http://schemas.microsoft.com/office/drawing/2014/main" id="{8D0F877B-3506-B062-5DE2-1CCF56BC7B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8172" y="2412543"/>
            <a:ext cx="2839308" cy="85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73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0CE93-712D-72F8-4254-ED22F4DA6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67DC6AF-13BF-E949-7747-E87A11B80270}"/>
              </a:ext>
            </a:extLst>
          </p:cNvPr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63" y="0"/>
                </a:moveTo>
                <a:lnTo>
                  <a:pt x="19854" y="0"/>
                </a:lnTo>
                <a:lnTo>
                  <a:pt x="0" y="19854"/>
                </a:lnTo>
                <a:lnTo>
                  <a:pt x="0" y="1841659"/>
                </a:lnTo>
                <a:lnTo>
                  <a:pt x="827410" y="2669069"/>
                </a:lnTo>
                <a:lnTo>
                  <a:pt x="2565717" y="930756"/>
                </a:lnTo>
                <a:lnTo>
                  <a:pt x="1634963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8A9A91DA-D5D6-7FB2-D2EC-7CA72CB96326}"/>
              </a:ext>
            </a:extLst>
          </p:cNvPr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4C5E2B1F-2C69-6ECF-A035-4FC56118EAE4}"/>
                </a:ext>
              </a:extLst>
            </p:cNvPr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9" y="3922062"/>
                  </a:lnTo>
                  <a:lnTo>
                    <a:pt x="6448424" y="3224206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72780A8F-8C07-A980-D274-529E4C43ABFC}"/>
                </a:ext>
              </a:extLst>
            </p:cNvPr>
            <p:cNvSpPr/>
            <p:nvPr/>
          </p:nvSpPr>
          <p:spPr>
            <a:xfrm>
              <a:off x="0" y="2994939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7" y="0"/>
                  </a:moveTo>
                  <a:lnTo>
                    <a:pt x="0" y="826136"/>
                  </a:lnTo>
                  <a:lnTo>
                    <a:pt x="0" y="5622919"/>
                  </a:lnTo>
                  <a:lnTo>
                    <a:pt x="825817" y="6448416"/>
                  </a:lnTo>
                  <a:lnTo>
                    <a:pt x="4050029" y="3225456"/>
                  </a:lnTo>
                  <a:lnTo>
                    <a:pt x="82581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3023E0BC-2CFF-E792-A775-B453579793C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6" y="0"/>
              <a:ext cx="6372131" cy="6049467"/>
            </a:xfrm>
            <a:prstGeom prst="rect">
              <a:avLst/>
            </a:prstGeom>
          </p:spPr>
        </p:pic>
      </p:grpSp>
      <p:sp>
        <p:nvSpPr>
          <p:cNvPr id="13" name="object 13">
            <a:extLst>
              <a:ext uri="{FF2B5EF4-FFF2-40B4-BE49-F238E27FC236}">
                <a16:creationId xmlns:a16="http://schemas.microsoft.com/office/drawing/2014/main" id="{FFC63CE1-7492-F00E-73E8-493EEB69457C}"/>
              </a:ext>
            </a:extLst>
          </p:cNvPr>
          <p:cNvSpPr/>
          <p:nvPr/>
        </p:nvSpPr>
        <p:spPr>
          <a:xfrm>
            <a:off x="8588502" y="2744749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AD097DC1-AE68-EAC6-692A-A11C07B8809C}"/>
              </a:ext>
            </a:extLst>
          </p:cNvPr>
          <p:cNvSpPr txBox="1">
            <a:spLocks/>
          </p:cNvSpPr>
          <p:nvPr/>
        </p:nvSpPr>
        <p:spPr>
          <a:xfrm>
            <a:off x="13916224" y="2477319"/>
            <a:ext cx="3188398" cy="630109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>
            <a:lvl1pPr>
              <a:defRPr sz="4400" b="0" i="0">
                <a:solidFill>
                  <a:schemeClr val="bg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12700" marR="5080" algn="just">
              <a:lnSpc>
                <a:spcPts val="4430"/>
              </a:lnSpc>
              <a:spcBef>
                <a:spcPts val="980"/>
              </a:spcBef>
            </a:pPr>
            <a:r>
              <a:rPr lang="pt-PT" sz="2400" kern="0" spc="180" dirty="0">
                <a:latin typeface="+mn-lt"/>
              </a:rPr>
              <a:t>Dados demográficos</a:t>
            </a:r>
            <a:endParaRPr lang="pt-PT" sz="2400" kern="0" spc="280" dirty="0">
              <a:latin typeface="+mn-lt"/>
            </a:endParaRPr>
          </a:p>
        </p:txBody>
      </p:sp>
      <p:pic>
        <p:nvPicPr>
          <p:cNvPr id="11" name="Imagem 10" descr="Uma imagem com texto, mapa, captura de ecrã, diagrama&#10;&#10;Descrição gerada automaticamente">
            <a:extLst>
              <a:ext uri="{FF2B5EF4-FFF2-40B4-BE49-F238E27FC236}">
                <a16:creationId xmlns:a16="http://schemas.microsoft.com/office/drawing/2014/main" id="{6984B19D-8BF9-5D69-1C58-32B08BC3EC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550" y="3314500"/>
            <a:ext cx="10577153" cy="6725562"/>
          </a:xfrm>
          <a:prstGeom prst="rect">
            <a:avLst/>
          </a:prstGeom>
        </p:spPr>
      </p:pic>
      <p:sp>
        <p:nvSpPr>
          <p:cNvPr id="15" name="object 7">
            <a:extLst>
              <a:ext uri="{FF2B5EF4-FFF2-40B4-BE49-F238E27FC236}">
                <a16:creationId xmlns:a16="http://schemas.microsoft.com/office/drawing/2014/main" id="{6A86EC44-0ED9-0B94-6EF9-1301905911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2151" y="810057"/>
            <a:ext cx="8534400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spcBef>
                <a:spcPts val="100"/>
              </a:spcBef>
            </a:pPr>
            <a:r>
              <a:rPr sz="6000" spc="225" dirty="0">
                <a:latin typeface="+mj-lt"/>
              </a:rPr>
              <a:t>Metodologias de Recolha de  Dados</a:t>
            </a:r>
          </a:p>
        </p:txBody>
      </p:sp>
    </p:spTree>
    <p:extLst>
      <p:ext uri="{BB962C8B-B14F-4D97-AF65-F5344CB8AC3E}">
        <p14:creationId xmlns:p14="http://schemas.microsoft.com/office/powerpoint/2010/main" val="3611803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63" y="0"/>
                </a:moveTo>
                <a:lnTo>
                  <a:pt x="19854" y="0"/>
                </a:lnTo>
                <a:lnTo>
                  <a:pt x="0" y="19854"/>
                </a:lnTo>
                <a:lnTo>
                  <a:pt x="0" y="1841659"/>
                </a:lnTo>
                <a:lnTo>
                  <a:pt x="827410" y="2669069"/>
                </a:lnTo>
                <a:lnTo>
                  <a:pt x="2565717" y="930756"/>
                </a:lnTo>
                <a:lnTo>
                  <a:pt x="1634963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9" y="3922062"/>
                  </a:lnTo>
                  <a:lnTo>
                    <a:pt x="6448424" y="3224206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39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7" y="0"/>
                  </a:moveTo>
                  <a:lnTo>
                    <a:pt x="0" y="826136"/>
                  </a:lnTo>
                  <a:lnTo>
                    <a:pt x="0" y="5622919"/>
                  </a:lnTo>
                  <a:lnTo>
                    <a:pt x="825817" y="6448416"/>
                  </a:lnTo>
                  <a:lnTo>
                    <a:pt x="4050029" y="3225456"/>
                  </a:lnTo>
                  <a:lnTo>
                    <a:pt x="82581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6" y="0"/>
              <a:ext cx="6372131" cy="604946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200862" y="885266"/>
            <a:ext cx="5656313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spcBef>
                <a:spcPts val="100"/>
              </a:spcBef>
            </a:pPr>
            <a:r>
              <a:rPr sz="6000" spc="225" dirty="0">
                <a:latin typeface="+mj-lt"/>
              </a:rPr>
              <a:t>Metodologias de </a:t>
            </a:r>
            <a:r>
              <a:rPr lang="pt-PT" sz="6000" spc="225" dirty="0">
                <a:latin typeface="+mj-lt"/>
              </a:rPr>
              <a:t>Trabalho</a:t>
            </a:r>
            <a:endParaRPr sz="6000" spc="225" dirty="0">
              <a:latin typeface="+mj-l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588502" y="2744749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F9F0459-B10F-800D-BAC2-4E5FB1984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890" y="3155467"/>
            <a:ext cx="11692874" cy="6963845"/>
          </a:xfrm>
          <a:prstGeom prst="rect">
            <a:avLst/>
          </a:prstGeom>
        </p:spPr>
      </p:pic>
      <p:pic>
        <p:nvPicPr>
          <p:cNvPr id="12" name="Imagem 11" descr="Uma imagem com texto, Gráficos, logótipo, Tipo de letra&#10;&#10;Descrição gerada automaticamente">
            <a:extLst>
              <a:ext uri="{FF2B5EF4-FFF2-40B4-BE49-F238E27FC236}">
                <a16:creationId xmlns:a16="http://schemas.microsoft.com/office/drawing/2014/main" id="{292FE631-0183-1998-B057-64B0804298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34" t="11916" r="7157" b="17940"/>
          <a:stretch/>
        </p:blipFill>
        <p:spPr>
          <a:xfrm>
            <a:off x="16465550" y="1369728"/>
            <a:ext cx="1616214" cy="1655005"/>
          </a:xfrm>
          <a:prstGeom prst="rect">
            <a:avLst/>
          </a:prstGeom>
        </p:spPr>
      </p:pic>
      <p:pic>
        <p:nvPicPr>
          <p:cNvPr id="14" name="Imagem 13" descr="Uma imagem com texto, Gráficos, logótipo, Tipo de letra&#10;&#10;Descrição gerada automaticamente">
            <a:extLst>
              <a:ext uri="{FF2B5EF4-FFF2-40B4-BE49-F238E27FC236}">
                <a16:creationId xmlns:a16="http://schemas.microsoft.com/office/drawing/2014/main" id="{3113FCA1-9ED2-7CCD-5689-303D7F1E31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8" t="11916" r="45571" b="17940"/>
          <a:stretch/>
        </p:blipFill>
        <p:spPr>
          <a:xfrm>
            <a:off x="14510111" y="1369728"/>
            <a:ext cx="1955439" cy="165500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B6C7FED-FF01-4FF7-98E9-5120CACD71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4627" y="6971829"/>
            <a:ext cx="3302553" cy="290242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275</TotalTime>
  <Words>303</Words>
  <Application>Microsoft Office PowerPoint</Application>
  <PresentationFormat>Personalizados</PresentationFormat>
  <Paragraphs>32</Paragraphs>
  <Slides>10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10</vt:i4>
      </vt:variant>
    </vt:vector>
  </HeadingPairs>
  <TitlesOfParts>
    <vt:vector size="17" baseType="lpstr">
      <vt:lpstr>Calibri</vt:lpstr>
      <vt:lpstr>Cambria</vt:lpstr>
      <vt:lpstr>Lucida Sans Unicode</vt:lpstr>
      <vt:lpstr>Segoe UI</vt:lpstr>
      <vt:lpstr>Trebuchet MS</vt:lpstr>
      <vt:lpstr>Wingdings</vt:lpstr>
      <vt:lpstr>Office Theme</vt:lpstr>
      <vt:lpstr>Apresentação do PowerPoint</vt:lpstr>
      <vt:lpstr>Introdução</vt:lpstr>
      <vt:lpstr>Cenário dos Ginásios em Portugal</vt:lpstr>
      <vt:lpstr>Metodologias de Recolha de  Dados</vt:lpstr>
      <vt:lpstr>Metodologias de Recolha de  Dados</vt:lpstr>
      <vt:lpstr>Metodologias de Recolha de  Dados</vt:lpstr>
      <vt:lpstr>Metodologias de Recolha de  Dados</vt:lpstr>
      <vt:lpstr>Metodologias de Recolha de  Dados</vt:lpstr>
      <vt:lpstr>Metodologias de Trabalho</vt:lpstr>
      <vt:lpstr>Perguntas-chave a considerar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Tiago Guimaraes</dc:creator>
  <cp:lastModifiedBy>TIAGO GUIMARÃES</cp:lastModifiedBy>
  <cp:revision>10</cp:revision>
  <dcterms:created xsi:type="dcterms:W3CDTF">2024-02-26T14:42:05Z</dcterms:created>
  <dcterms:modified xsi:type="dcterms:W3CDTF">2024-02-27T09:08:41Z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2024-02-26T00:00:00Z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2024-02-26T00:00:00Z</vt:filetime>
  </property>
</Properties>
</file>